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2" r:id="rId4"/>
  </p:sldMasterIdLst>
  <p:sldIdLst>
    <p:sldId id="256" r:id="rId5"/>
    <p:sldId id="257" r:id="rId6"/>
    <p:sldId id="269" r:id="rId7"/>
    <p:sldId id="259" r:id="rId8"/>
    <p:sldId id="260" r:id="rId9"/>
    <p:sldId id="261" r:id="rId10"/>
    <p:sldId id="263" r:id="rId11"/>
    <p:sldId id="264" r:id="rId12"/>
    <p:sldId id="265" r:id="rId13"/>
    <p:sldId id="266" r:id="rId14"/>
    <p:sldId id="267" r:id="rId15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1189096" y="5617774"/>
            <a:ext cx="9843913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Rectangle 10"/>
          <p:cNvSpPr/>
          <p:nvPr/>
        </p:nvSpPr>
        <p:spPr>
          <a:xfrm>
            <a:off x="1319937" y="1016990"/>
            <a:ext cx="9572977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Rectangle 11"/>
          <p:cNvSpPr/>
          <p:nvPr/>
        </p:nvSpPr>
        <p:spPr>
          <a:xfrm>
            <a:off x="1320801" y="1009651"/>
            <a:ext cx="9572977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026029" y="702069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10568399" y="655232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4" y="1794935"/>
            <a:ext cx="7631291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2934" y="3736622"/>
            <a:ext cx="761623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27569" y="5357593"/>
            <a:ext cx="1618428" cy="365125"/>
          </a:xfrm>
        </p:spPr>
        <p:txBody>
          <a:bodyPr/>
          <a:lstStyle/>
          <a:p>
            <a:fld id="{87DE6118-2437-4B30-8E3C-4D2BE6020583}" type="datetimeFigureOut">
              <a:rPr lang="en-US" smtClean="0"/>
              <a:pPr/>
              <a:t>9/12/2021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5393" y="5357593"/>
            <a:ext cx="671312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5241" y="5357593"/>
            <a:ext cx="738697" cy="365125"/>
          </a:xfrm>
        </p:spPr>
        <p:txBody>
          <a:bodyPr/>
          <a:lstStyle>
            <a:lvl1pPr algn="ctr">
              <a:defRPr/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26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925691"/>
            <a:ext cx="1907823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0962" y="1106313"/>
            <a:ext cx="6905039" cy="440266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65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5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639" y="2239431"/>
            <a:ext cx="8338725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690" y="3725335"/>
            <a:ext cx="8308623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40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31264" y="2121407"/>
            <a:ext cx="4267200" cy="36027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17920" y="2119313"/>
            <a:ext cx="4267200" cy="36052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4028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7160" y="2122312"/>
            <a:ext cx="391936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  <a:latin typeface="American Typewriter"/>
                <a:cs typeface="American Typewriter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7559" y="2122311"/>
            <a:ext cx="3925824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  <a:latin typeface="American Typewriter"/>
                <a:cs typeface="American Typewriter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731264" y="2944368"/>
            <a:ext cx="4303776" cy="2779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3535" y="2944813"/>
            <a:ext cx="4303776" cy="2779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4284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40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27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Rectangle 15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" name="Rectangle 16"/>
          <p:cNvSpPr/>
          <p:nvPr/>
        </p:nvSpPr>
        <p:spPr>
          <a:xfrm rot="60000">
            <a:off x="5961889" y="603504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Rectangle 13"/>
          <p:cNvSpPr/>
          <p:nvPr/>
        </p:nvSpPr>
        <p:spPr>
          <a:xfrm rot="21540000">
            <a:off x="999745" y="576072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8635" y="2020043"/>
            <a:ext cx="4086436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6472388" y="1150993"/>
            <a:ext cx="4027723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0834" y="3623748"/>
            <a:ext cx="4065188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55598" y="5885673"/>
            <a:ext cx="1618428" cy="365125"/>
          </a:xfrm>
        </p:spPr>
        <p:txBody>
          <a:bodyPr/>
          <a:lstStyle/>
          <a:p>
            <a:fld id="{87DE6118-2437-4B30-8E3C-4D2BE6020583}" type="datetimeFigureOut">
              <a:rPr lang="en-US" smtClean="0"/>
              <a:pPr/>
              <a:t>9/12/2021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06" y="5829262"/>
            <a:ext cx="469680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76418" y="5896962"/>
            <a:ext cx="73869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72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Rectangle 11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993412" y="575769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9" name="Rectangle 28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0" name="Rectangle 29"/>
          <p:cNvSpPr/>
          <p:nvPr/>
        </p:nvSpPr>
        <p:spPr>
          <a:xfrm rot="60000">
            <a:off x="5953025" y="603920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5232" y="2020824"/>
            <a:ext cx="408432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6531487" y="1207272"/>
            <a:ext cx="3885151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6192" y="3621024"/>
            <a:ext cx="4059936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61249" y="5888738"/>
            <a:ext cx="1618428" cy="365125"/>
          </a:xfrm>
        </p:spPr>
        <p:txBody>
          <a:bodyPr/>
          <a:lstStyle/>
          <a:p>
            <a:fld id="{87DE6118-2437-4B30-8E3C-4D2BE6020583}" type="datetimeFigureOut">
              <a:rPr lang="en-US" smtClean="0"/>
              <a:pPr/>
              <a:t>9/12/2021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26" y="5831038"/>
            <a:ext cx="442539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82786" y="5900027"/>
            <a:ext cx="73869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31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38201" y="6069330"/>
            <a:ext cx="1056132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Rectangle 10"/>
          <p:cNvSpPr/>
          <p:nvPr/>
        </p:nvSpPr>
        <p:spPr>
          <a:xfrm>
            <a:off x="975360" y="575310"/>
            <a:ext cx="102616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Rectangle 11"/>
          <p:cNvSpPr/>
          <p:nvPr/>
        </p:nvSpPr>
        <p:spPr>
          <a:xfrm>
            <a:off x="975360" y="576072"/>
            <a:ext cx="102616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724989" y="273091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10914593" y="203675"/>
            <a:ext cx="566928" cy="755904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721" y="2119257"/>
            <a:ext cx="8261873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6118" y="5809153"/>
            <a:ext cx="1618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7DE6118-2437-4B30-8E3C-4D2BE6020583}" type="datetimeFigureOut">
              <a:rPr lang="en-US" smtClean="0"/>
              <a:pPr/>
              <a:t>9/12/2021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2" y="5809153"/>
            <a:ext cx="7386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26937" y="5809153"/>
            <a:ext cx="738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966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Marker Felt"/>
          <a:ea typeface="+mj-ea"/>
          <a:cs typeface="Marker Felt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Chalkboard"/>
          <a:ea typeface="+mn-ea"/>
          <a:cs typeface="Chalkboard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Chalkboard"/>
          <a:ea typeface="+mn-ea"/>
          <a:cs typeface="Chalkboard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Chalkboard"/>
          <a:ea typeface="+mn-ea"/>
          <a:cs typeface="Chalkboard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Chalkboard"/>
          <a:ea typeface="+mn-ea"/>
          <a:cs typeface="Chalkboard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Chalkboard"/>
          <a:ea typeface="+mn-ea"/>
          <a:cs typeface="Chalkboard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89" y="914400"/>
            <a:ext cx="10343213" cy="282237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Woodbridge Elementary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>2021-2022</a:t>
            </a:r>
            <a:br>
              <a:rPr lang="en-US" sz="4400" dirty="0"/>
            </a:br>
            <a:r>
              <a:rPr lang="en-US" sz="3600" dirty="0" err="1"/>
              <a:t>Presentaci</a:t>
            </a:r>
            <a:r>
              <a:rPr lang="es-ES" sz="3600" dirty="0" err="1"/>
              <a:t>ó</a:t>
            </a:r>
            <a:r>
              <a:rPr lang="en-US" sz="3600" dirty="0"/>
              <a:t>n de la </a:t>
            </a:r>
            <a:r>
              <a:rPr lang="en-US" sz="3600" dirty="0" err="1"/>
              <a:t>reuni</a:t>
            </a:r>
            <a:r>
              <a:rPr lang="es-ES" sz="3600" dirty="0" err="1"/>
              <a:t>ó</a:t>
            </a:r>
            <a:r>
              <a:rPr lang="en-US" sz="3600" dirty="0"/>
              <a:t>n </a:t>
            </a:r>
            <a:r>
              <a:rPr lang="en-US" sz="3600" dirty="0" err="1"/>
              <a:t>anual</a:t>
            </a:r>
            <a:r>
              <a:rPr lang="en-US" sz="3600" dirty="0"/>
              <a:t> del </a:t>
            </a:r>
            <a:r>
              <a:rPr lang="es-ES" sz="3600" dirty="0"/>
              <a:t>Título</a:t>
            </a:r>
            <a:r>
              <a:rPr lang="en-US" sz="3600" dirty="0"/>
              <a:t> 1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1239" y="3736621"/>
            <a:ext cx="7616239" cy="1802029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Victoria Morse, </a:t>
            </a:r>
            <a:r>
              <a:rPr lang="en-US" sz="2000" dirty="0" err="1">
                <a:solidFill>
                  <a:schemeClr val="tx1"/>
                </a:solidFill>
              </a:rPr>
              <a:t>Directora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Michele Toscani, </a:t>
            </a:r>
            <a:r>
              <a:rPr lang="en-US" sz="2000" dirty="0" err="1">
                <a:solidFill>
                  <a:schemeClr val="tx1"/>
                </a:solidFill>
              </a:rPr>
              <a:t>Subdirectora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Shelly Garcia, Enlace de </a:t>
            </a:r>
            <a:r>
              <a:rPr lang="es-ES" sz="1800" dirty="0">
                <a:solidFill>
                  <a:schemeClr val="tx1"/>
                </a:solidFill>
              </a:rPr>
              <a:t>participación</a:t>
            </a:r>
            <a:r>
              <a:rPr lang="en-US" sz="1800" dirty="0">
                <a:solidFill>
                  <a:schemeClr val="tx1"/>
                </a:solidFill>
              </a:rPr>
              <a:t> de los padres y la </a:t>
            </a:r>
            <a:r>
              <a:rPr lang="en-US" sz="1800" dirty="0" err="1">
                <a:solidFill>
                  <a:schemeClr val="tx1"/>
                </a:solidFill>
              </a:rPr>
              <a:t>familia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9 de </a:t>
            </a:r>
            <a:r>
              <a:rPr lang="en-US" dirty="0" err="1">
                <a:solidFill>
                  <a:schemeClr val="tx1"/>
                </a:solidFill>
              </a:rPr>
              <a:t>septiembre</a:t>
            </a:r>
            <a:r>
              <a:rPr lang="en-US" dirty="0">
                <a:solidFill>
                  <a:schemeClr val="tx1"/>
                </a:solidFill>
              </a:rPr>
              <a:t> de 2021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797" y="3736621"/>
            <a:ext cx="1920884" cy="192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92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Fechas</a:t>
            </a:r>
            <a:r>
              <a:rPr lang="en-US" dirty="0"/>
              <a:t> </a:t>
            </a:r>
            <a:r>
              <a:rPr lang="en-US" dirty="0" err="1"/>
              <a:t>Importantes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Conferencias de padres y maestros - 23 de septiembre</a:t>
            </a:r>
          </a:p>
          <a:p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Reunión del SAC - 16 de septiembre</a:t>
            </a:r>
          </a:p>
          <a:p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Desfile de autos multiculturales- 6 de octubre</a:t>
            </a:r>
          </a:p>
          <a:p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Reunión de la PTA- 7 de octubre</a:t>
            </a:r>
          </a:p>
          <a:p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Reunión de padres ELL: fecha de octubre por determinar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7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Preguntas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946" y="1865258"/>
            <a:ext cx="5987928" cy="3813052"/>
          </a:xfrm>
        </p:spPr>
      </p:pic>
    </p:spTree>
    <p:extLst>
      <p:ext uri="{BB962C8B-B14F-4D97-AF65-F5344CB8AC3E}">
        <p14:creationId xmlns:p14="http://schemas.microsoft.com/office/powerpoint/2010/main" val="12428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53849"/>
            <a:ext cx="9601200" cy="4113551"/>
          </a:xfrm>
        </p:spPr>
        <p:txBody>
          <a:bodyPr/>
          <a:lstStyle/>
          <a:p>
            <a:r>
              <a:rPr lang="es-ES" dirty="0"/>
              <a:t>¿Qué es el Título I?</a:t>
            </a:r>
          </a:p>
          <a:p>
            <a:r>
              <a:rPr lang="es-ES" dirty="0"/>
              <a:t>Derechos de los padres bajo el Título I</a:t>
            </a:r>
          </a:p>
          <a:p>
            <a:r>
              <a:rPr lang="es-ES" dirty="0"/>
              <a:t>Plan de participación de los padres y la familia</a:t>
            </a:r>
          </a:p>
          <a:p>
            <a:r>
              <a:rPr lang="es-ES" dirty="0"/>
              <a:t>Pacto entre padres y la escuela</a:t>
            </a:r>
          </a:p>
          <a:p>
            <a:r>
              <a:rPr lang="es-ES" dirty="0"/>
              <a:t>Datos de rendimiento escolar</a:t>
            </a:r>
          </a:p>
          <a:p>
            <a:r>
              <a:rPr lang="es-ES" dirty="0"/>
              <a:t>Fondos de Título I</a:t>
            </a:r>
          </a:p>
          <a:p>
            <a:r>
              <a:rPr lang="es-ES" dirty="0"/>
              <a:t>Cómo mantenerse conectado</a:t>
            </a:r>
          </a:p>
          <a:p>
            <a:pPr lvl="1"/>
            <a:r>
              <a:rPr lang="es-ES" dirty="0"/>
              <a:t>GUÍA FAMILIAR DE CANVAS</a:t>
            </a:r>
            <a:endParaRPr lang="en-US" dirty="0"/>
          </a:p>
          <a:p>
            <a:pPr marL="530352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13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El propósito y la meta del título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Ayudar a las escuelas a mejorar el rendimiento de los estudiantes, el desarrollo del personal y la participación de los padres. Los fondos del Título I mejoran el programa educativo regular del distrito</a:t>
            </a:r>
          </a:p>
          <a:p>
            <a:endParaRPr lang="es-ES" dirty="0"/>
          </a:p>
          <a:p>
            <a:r>
              <a:rPr lang="es-ES" dirty="0"/>
              <a:t>Mejorar el rendimiento de los estudiantes a través de una instrucción eficaz, desarrollo profesional y participación de los padres y la familia.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70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Plan de participación de padres y familias de </a:t>
            </a:r>
            <a:r>
              <a:rPr lang="es-ES" dirty="0" err="1">
                <a:solidFill>
                  <a:schemeClr val="bg2">
                    <a:lumMod val="25000"/>
                  </a:schemeClr>
                </a:solidFill>
              </a:rPr>
              <a:t>Woodbridge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 Elementary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2927" y="2563586"/>
            <a:ext cx="9601200" cy="3695700"/>
          </a:xfrm>
        </p:spPr>
        <p:txBody>
          <a:bodyPr/>
          <a:lstStyle/>
          <a:p>
            <a:r>
              <a:rPr lang="es-ES" dirty="0"/>
              <a:t>Cada escuela de Título I, en colaboración con los padres, debe desarrollar un plan de participación de los padres en la escuela.</a:t>
            </a:r>
          </a:p>
          <a:p>
            <a:pPr lvl="1"/>
            <a:r>
              <a:rPr lang="es-ES" dirty="0"/>
              <a:t>El plan describe cómo la escuela involucrará a las familias de manera organizada, continua y oportuna en la planificación, revisión y mejora del programa de Título I en la escuela.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5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Compacto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36295"/>
            <a:ext cx="9601200" cy="38199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800" dirty="0"/>
              <a:t>Un acuerdo escrito que describe cómo los padres, todo el personal y los estudiantes compartirán la responsabilidad de mejorar el rendimiento académico de los estudiantes, y también describe cómo la escuela y los padres construirán y desarrollarán una asociación que ayudará a los niños a alcanzar los altos estándares del estado.</a:t>
            </a:r>
          </a:p>
          <a:p>
            <a:pPr marL="0" indent="0">
              <a:buNone/>
            </a:pPr>
            <a:endParaRPr lang="es-ES" sz="2800" dirty="0"/>
          </a:p>
          <a:p>
            <a:pPr marL="0" indent="0">
              <a:buNone/>
            </a:pPr>
            <a:r>
              <a:rPr lang="es-ES" sz="2800" dirty="0"/>
              <a:t>* Enviado a su casa en el paquete del primer día y publicado en el sitio web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6621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Visión</a:t>
            </a:r>
            <a:r>
              <a:rPr lang="en-US" dirty="0"/>
              <a:t> de Woodbridge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5109" y="2119257"/>
            <a:ext cx="8527485" cy="36038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sz="3600" b="1" i="1" dirty="0">
                <a:solidFill>
                  <a:srgbClr val="FF0000"/>
                </a:solidFill>
              </a:rPr>
              <a:t>Construyendo una base sólida para el futuro</a:t>
            </a:r>
          </a:p>
          <a:p>
            <a:pPr marL="0" indent="0">
              <a:buNone/>
            </a:pPr>
            <a:endParaRPr lang="es-ES" sz="3600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s-ES" sz="3600" b="1" i="1" dirty="0"/>
              <a:t>Somos una escuela "C" ...</a:t>
            </a:r>
          </a:p>
          <a:p>
            <a:pPr marL="0" indent="0">
              <a:buNone/>
            </a:pPr>
            <a:r>
              <a:rPr lang="es-ES" sz="3600" b="1" i="1" dirty="0"/>
              <a:t>¡pero creemos que podemos lograr una "A"!</a:t>
            </a:r>
            <a:endParaRPr lang="en-US" sz="4400" i="1" dirty="0"/>
          </a:p>
        </p:txBody>
      </p:sp>
    </p:spTree>
    <p:extLst>
      <p:ext uri="{BB962C8B-B14F-4D97-AF65-F5344CB8AC3E}">
        <p14:creationId xmlns:p14="http://schemas.microsoft.com/office/powerpoint/2010/main" val="69990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Fundos</a:t>
            </a:r>
            <a:r>
              <a:rPr lang="en-US" dirty="0"/>
              <a:t> de </a:t>
            </a:r>
            <a:r>
              <a:rPr lang="es-ES" dirty="0"/>
              <a:t>Título</a:t>
            </a:r>
            <a:r>
              <a:rPr lang="en-US" dirty="0"/>
              <a:t> 1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nuestra</a:t>
            </a:r>
            <a:r>
              <a:rPr lang="en-US" dirty="0"/>
              <a:t> </a:t>
            </a:r>
            <a:r>
              <a:rPr lang="en-US" dirty="0" err="1"/>
              <a:t>escuela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Fondos del programa</a:t>
            </a:r>
          </a:p>
          <a:p>
            <a:r>
              <a:rPr lang="es-ES" dirty="0"/>
              <a:t>Maestros de recursos</a:t>
            </a:r>
          </a:p>
          <a:p>
            <a:pPr lvl="1"/>
            <a:r>
              <a:rPr lang="es-ES" dirty="0"/>
              <a:t>Materiales</a:t>
            </a:r>
          </a:p>
          <a:p>
            <a:pPr lvl="1"/>
            <a:r>
              <a:rPr lang="es-ES" dirty="0"/>
              <a:t>Plan de estudios</a:t>
            </a:r>
          </a:p>
          <a:p>
            <a:r>
              <a:rPr lang="es-ES" dirty="0"/>
              <a:t>Apartado de la participación de los padres y la familia del Título I</a:t>
            </a:r>
          </a:p>
          <a:p>
            <a:pPr lvl="1"/>
            <a:r>
              <a:rPr lang="es-ES" dirty="0"/>
              <a:t>$ 3,200 Cantidad de fondos disponibles para 21-22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70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¿Cómo puede ayudar a decidir cómo se gastan los fondos?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1978" y="2889965"/>
            <a:ext cx="8261873" cy="3603812"/>
          </a:xfrm>
        </p:spPr>
        <p:txBody>
          <a:bodyPr/>
          <a:lstStyle/>
          <a:p>
            <a:r>
              <a:rPr lang="es-ES" sz="2800" dirty="0"/>
              <a:t>Encuesta sobre la participación de los padres y la familia</a:t>
            </a:r>
          </a:p>
          <a:p>
            <a:r>
              <a:rPr lang="es-ES" sz="2800" dirty="0"/>
              <a:t>Únete a SAC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46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806" y="371006"/>
            <a:ext cx="9601200" cy="1485900"/>
          </a:xfrm>
        </p:spPr>
        <p:txBody>
          <a:bodyPr/>
          <a:lstStyle/>
          <a:p>
            <a:r>
              <a:rPr lang="en-US" dirty="0"/>
              <a:t>Gu</a:t>
            </a:r>
            <a:r>
              <a:rPr lang="es-ES" dirty="0"/>
              <a:t>í</a:t>
            </a:r>
            <a:r>
              <a:rPr lang="en-US" dirty="0"/>
              <a:t>a Familiar de Canvas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6806" y="1358537"/>
            <a:ext cx="10150268" cy="499664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dirty="0"/>
              <a:t>Esta guía provee a los padres y tutores información útil para usar </a:t>
            </a:r>
            <a:r>
              <a:rPr lang="es-ES" dirty="0" err="1"/>
              <a:t>Canvas</a:t>
            </a:r>
            <a:r>
              <a:rPr lang="es-ES" dirty="0"/>
              <a:t> para apoyar y monitorear el progreso académico de los estudiantes. </a:t>
            </a:r>
            <a:r>
              <a:rPr lang="es-ES" dirty="0" err="1"/>
              <a:t>Canvas</a:t>
            </a:r>
            <a:r>
              <a:rPr lang="es-ES" dirty="0"/>
              <a:t> es el nuevo sistema de aprendizaje (LMS) del Distrito y reemplazará a </a:t>
            </a:r>
            <a:r>
              <a:rPr lang="es-ES" dirty="0" err="1"/>
              <a:t>Edsby</a:t>
            </a:r>
            <a:r>
              <a:rPr lang="es-ES" dirty="0"/>
              <a:t>. Un sistema de aprendizaje (LMS) simplifica la enseñanza y el aprendizaje al conectar las herramientas digitales que usan los profesores, los estudiantes y los padres en un solo lugar. Esta guía ha sido creada para padres y tutores e incluye información sobre </a:t>
            </a:r>
            <a:r>
              <a:rPr lang="es-ES" dirty="0" err="1"/>
              <a:t>Canvas</a:t>
            </a:r>
            <a:r>
              <a:rPr lang="es-ES" dirty="0"/>
              <a:t> </a:t>
            </a:r>
            <a:r>
              <a:rPr lang="es-ES" dirty="0" err="1"/>
              <a:t>Learning</a:t>
            </a:r>
            <a:r>
              <a:rPr lang="es-ES" dirty="0"/>
              <a:t> Management </a:t>
            </a:r>
            <a:r>
              <a:rPr lang="es-ES" dirty="0" err="1"/>
              <a:t>System</a:t>
            </a:r>
            <a:r>
              <a:rPr lang="es-ES" dirty="0"/>
              <a:t> e instrucciones generales para usar </a:t>
            </a:r>
            <a:r>
              <a:rPr lang="es-ES" dirty="0" err="1"/>
              <a:t>Canvas</a:t>
            </a:r>
            <a:r>
              <a:rPr lang="es-ES" dirty="0"/>
              <a:t> como padre / observador. </a:t>
            </a:r>
            <a:r>
              <a:rPr lang="es-ES" dirty="0" err="1"/>
              <a:t>Canvas</a:t>
            </a:r>
            <a:r>
              <a:rPr lang="es-ES" dirty="0"/>
              <a:t> ofrece una variedad de beneficios para los padres que se mencionan a continuación: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Los padres pueden usar </a:t>
            </a:r>
            <a:r>
              <a:rPr lang="es-ES" dirty="0" err="1"/>
              <a:t>Canvas</a:t>
            </a:r>
            <a:r>
              <a:rPr lang="es-ES" dirty="0"/>
              <a:t> para:</a:t>
            </a:r>
          </a:p>
          <a:p>
            <a:pPr marL="365760" lvl="1" indent="0">
              <a:buNone/>
            </a:pPr>
            <a:r>
              <a:rPr lang="es-ES" dirty="0"/>
              <a:t>Revisar asignaciones pasadas o próximas</a:t>
            </a:r>
          </a:p>
          <a:p>
            <a:pPr marL="365760" lvl="1" indent="0">
              <a:buNone/>
            </a:pPr>
            <a:r>
              <a:rPr lang="es-ES" dirty="0"/>
              <a:t>Verificar calificaciones</a:t>
            </a:r>
          </a:p>
          <a:p>
            <a:pPr marL="365760" lvl="1" indent="0">
              <a:buNone/>
            </a:pPr>
            <a:r>
              <a:rPr lang="es-ES" dirty="0"/>
              <a:t>Reciba alertas sobre la actividad de los estudiantes</a:t>
            </a:r>
          </a:p>
          <a:p>
            <a:pPr marL="365760" lvl="1" indent="0">
              <a:buNone/>
            </a:pPr>
            <a:r>
              <a:rPr lang="es-ES" dirty="0"/>
              <a:t>Comunicarse con los profesores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43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C1694CC8446F4AB05DDAC43010EB7B" ma:contentTypeVersion="12" ma:contentTypeDescription="Create a new document." ma:contentTypeScope="" ma:versionID="d61fc705f22d8825403c26880af6178f">
  <xsd:schema xmlns:xsd="http://www.w3.org/2001/XMLSchema" xmlns:xs="http://www.w3.org/2001/XMLSchema" xmlns:p="http://schemas.microsoft.com/office/2006/metadata/properties" xmlns:ns3="136f8592-8653-43ae-964e-1c36ee91cbb5" xmlns:ns4="395eb21b-c952-4211-8439-3cf3b853059d" targetNamespace="http://schemas.microsoft.com/office/2006/metadata/properties" ma:root="true" ma:fieldsID="a237bc5ce0ba88b2e287a513080da905" ns3:_="" ns4:_="">
    <xsd:import namespace="136f8592-8653-43ae-964e-1c36ee91cbb5"/>
    <xsd:import namespace="395eb21b-c952-4211-8439-3cf3b853059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6f8592-8653-43ae-964e-1c36ee91cb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5eb21b-c952-4211-8439-3cf3b853059d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D7B2A5D-E275-42BE-A390-A41158B3F7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6f8592-8653-43ae-964e-1c36ee91cbb5"/>
    <ds:schemaRef ds:uri="395eb21b-c952-4211-8439-3cf3b85305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8053688-56FA-45EC-9BA6-4F179B43185A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395eb21b-c952-4211-8439-3cf3b853059d"/>
    <ds:schemaRef ds:uri="http://purl.org/dc/dcmitype/"/>
    <ds:schemaRef ds:uri="http://schemas.microsoft.com/office/infopath/2007/PartnerControls"/>
    <ds:schemaRef ds:uri="136f8592-8653-43ae-964e-1c36ee91cbb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EF51810-CC48-4050-A835-6A0CBBE0F5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18-19 Report Cards</Template>
  <TotalTime>495</TotalTime>
  <Words>577</Words>
  <Application>Microsoft Office PowerPoint</Application>
  <PresentationFormat>Widescreen</PresentationFormat>
  <Paragraphs>57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American Typewriter</vt:lpstr>
      <vt:lpstr>Brush Script MT</vt:lpstr>
      <vt:lpstr>Chalkboard</vt:lpstr>
      <vt:lpstr>Franklin Gothic Book</vt:lpstr>
      <vt:lpstr>Marker Felt</vt:lpstr>
      <vt:lpstr>Rage Italic</vt:lpstr>
      <vt:lpstr>Pushpin</vt:lpstr>
      <vt:lpstr>Woodbridge Elementary 2021-2022 Presentación de la reunión anual del Título 1</vt:lpstr>
      <vt:lpstr>Agenda</vt:lpstr>
      <vt:lpstr>El propósito y la meta del título 1</vt:lpstr>
      <vt:lpstr>Plan de participación de padres y familias de Woodbridge Elementary</vt:lpstr>
      <vt:lpstr>Compacto</vt:lpstr>
      <vt:lpstr>Visión de Woodbridge</vt:lpstr>
      <vt:lpstr>Fundos de Título 1 en nuestra escuela</vt:lpstr>
      <vt:lpstr>¿Cómo puede ayudar a decidir cómo se gastan los fondos?</vt:lpstr>
      <vt:lpstr>Guía Familiar de Canvas</vt:lpstr>
      <vt:lpstr>Fechas Importantes</vt:lpstr>
      <vt:lpstr>Preguntas</vt:lpstr>
    </vt:vector>
  </TitlesOfParts>
  <Company>HCPS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School Name  2020-2021 Annual Title I Meeting Presentation</dc:title>
  <dc:creator>Angela Fullwood</dc:creator>
  <cp:lastModifiedBy>Victoria Morse</cp:lastModifiedBy>
  <cp:revision>27</cp:revision>
  <cp:lastPrinted>2021-09-10T12:30:24Z</cp:lastPrinted>
  <dcterms:created xsi:type="dcterms:W3CDTF">2020-08-17T13:06:56Z</dcterms:created>
  <dcterms:modified xsi:type="dcterms:W3CDTF">2021-09-12T20:38:03Z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0x01010067C1694CC8446F4AB05DDAC43010EB7B</vt:lpwstr>
  </property>
</Properties>
</file>